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Helvetica World" panose="020B0604020202020204" charset="-128"/>
      <p:regular r:id="rId16"/>
    </p:embeddedFont>
    <p:embeddedFont>
      <p:font typeface="Helvetica World Bold" panose="020B0604020202020204" charset="-128"/>
      <p:regular r:id="rId17"/>
    </p:embeddedFont>
    <p:embeddedFont>
      <p:font typeface="Nunito" pitchFamily="2" charset="0"/>
      <p:regular r:id="rId18"/>
    </p:embeddedFont>
    <p:embeddedFont>
      <p:font typeface="Nunito Bold" charset="0"/>
      <p:regular r:id="rId19"/>
    </p:embeddedFont>
    <p:embeddedFont>
      <p:font typeface="Poppins" panose="00000500000000000000" pitchFamily="2" charset="0"/>
      <p:regular r:id="rId20"/>
      <p:bold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5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2.xml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204608">
            <a:off x="-6279759" y="3735639"/>
            <a:ext cx="11505544" cy="11045322"/>
          </a:xfrm>
          <a:custGeom>
            <a:avLst/>
            <a:gdLst/>
            <a:ahLst/>
            <a:cxnLst/>
            <a:rect l="l" t="t" r="r" b="b"/>
            <a:pathLst>
              <a:path w="11505544" h="11045322">
                <a:moveTo>
                  <a:pt x="0" y="0"/>
                </a:moveTo>
                <a:lnTo>
                  <a:pt x="11505544" y="0"/>
                </a:lnTo>
                <a:lnTo>
                  <a:pt x="11505544" y="11045322"/>
                </a:lnTo>
                <a:lnTo>
                  <a:pt x="0" y="110453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207294"/>
            <a:ext cx="12342325" cy="4225056"/>
            <a:chOff x="0" y="238125"/>
            <a:chExt cx="16456433" cy="5633408"/>
          </a:xfrm>
        </p:grpSpPr>
        <p:sp>
          <p:nvSpPr>
            <p:cNvPr id="4" name="TextBox 4"/>
            <p:cNvSpPr txBox="1"/>
            <p:nvPr/>
          </p:nvSpPr>
          <p:spPr>
            <a:xfrm>
              <a:off x="0" y="238125"/>
              <a:ext cx="16456433" cy="4431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sz="7200" dirty="0">
                  <a:latin typeface="Poppins" panose="00000500000000000000" pitchFamily="2" charset="0"/>
                  <a:cs typeface="Poppins" panose="00000500000000000000" pitchFamily="2" charset="0"/>
                </a:rPr>
                <a:t>Global Conference for Multidisciplinary Research 2026 (GCMR)</a:t>
              </a:r>
              <a:endParaRPr lang="en-US" sz="7200" dirty="0">
                <a:solidFill>
                  <a:srgbClr val="000000"/>
                </a:solidFill>
                <a:latin typeface="Poppins" panose="00000500000000000000" pitchFamily="2" charset="0"/>
                <a:ea typeface="Helvetica World"/>
                <a:cs typeface="Poppins" panose="00000500000000000000" pitchFamily="2" charset="0"/>
                <a:sym typeface="Helvetica Wor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5204833"/>
              <a:ext cx="15381459" cy="666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Add research title 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8322488"/>
            <a:ext cx="5306212" cy="935813"/>
            <a:chOff x="0" y="-28575"/>
            <a:chExt cx="7074949" cy="1247751"/>
          </a:xfrm>
        </p:grpSpPr>
        <p:sp>
          <p:nvSpPr>
            <p:cNvPr id="7" name="TextBox 7"/>
            <p:cNvSpPr txBox="1"/>
            <p:nvPr/>
          </p:nvSpPr>
          <p:spPr>
            <a:xfrm>
              <a:off x="0" y="628414"/>
              <a:ext cx="7074949" cy="590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39"/>
                </a:lnSpc>
              </a:pPr>
              <a:r>
                <a:rPr lang="en-US" sz="27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Write your designation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74949" cy="6052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39"/>
                </a:lnSpc>
              </a:pPr>
              <a:r>
                <a:rPr lang="en-US" sz="2799" b="1" dirty="0">
                  <a:solidFill>
                    <a:srgbClr val="000000"/>
                  </a:solidFill>
                  <a:latin typeface="Nunito Bold"/>
                  <a:ea typeface="Nunito Bold"/>
                  <a:cs typeface="Nunito Bold"/>
                  <a:sym typeface="Nunito Bold"/>
                </a:rPr>
                <a:t>Write your name / affiliations </a:t>
              </a:r>
            </a:p>
          </p:txBody>
        </p:sp>
      </p:grpSp>
      <p:sp>
        <p:nvSpPr>
          <p:cNvPr id="10" name="Freeform 10"/>
          <p:cNvSpPr/>
          <p:nvPr/>
        </p:nvSpPr>
        <p:spPr>
          <a:xfrm rot="10586968">
            <a:off x="11819638" y="-1345640"/>
            <a:ext cx="12471866" cy="11972991"/>
          </a:xfrm>
          <a:custGeom>
            <a:avLst/>
            <a:gdLst/>
            <a:ahLst/>
            <a:cxnLst/>
            <a:rect l="l" t="t" r="r" b="b"/>
            <a:pathLst>
              <a:path w="12471866" h="11972991">
                <a:moveTo>
                  <a:pt x="0" y="0"/>
                </a:moveTo>
                <a:lnTo>
                  <a:pt x="12471866" y="0"/>
                </a:lnTo>
                <a:lnTo>
                  <a:pt x="12471866" y="11972992"/>
                </a:lnTo>
                <a:lnTo>
                  <a:pt x="0" y="119729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287595" y="-3444240"/>
            <a:ext cx="13831261" cy="8229600"/>
          </a:xfrm>
          <a:custGeom>
            <a:avLst/>
            <a:gdLst/>
            <a:ahLst/>
            <a:cxnLst/>
            <a:rect l="l" t="t" r="r" b="b"/>
            <a:pathLst>
              <a:path w="13831261" h="8229600">
                <a:moveTo>
                  <a:pt x="0" y="0"/>
                </a:moveTo>
                <a:lnTo>
                  <a:pt x="13831261" y="0"/>
                </a:lnTo>
                <a:lnTo>
                  <a:pt x="1383126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834964" y="4049332"/>
            <a:ext cx="5711793" cy="2053685"/>
            <a:chOff x="0" y="0"/>
            <a:chExt cx="884906" cy="3181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84906" cy="318170"/>
            </a:xfrm>
            <a:custGeom>
              <a:avLst/>
              <a:gdLst/>
              <a:ahLst/>
              <a:cxnLst/>
              <a:rect l="l" t="t" r="r" b="b"/>
              <a:pathLst>
                <a:path w="884906" h="318170">
                  <a:moveTo>
                    <a:pt x="0" y="0"/>
                  </a:moveTo>
                  <a:lnTo>
                    <a:pt x="884906" y="0"/>
                  </a:lnTo>
                  <a:lnTo>
                    <a:pt x="884906" y="318170"/>
                  </a:lnTo>
                  <a:lnTo>
                    <a:pt x="0" y="318170"/>
                  </a:lnTo>
                  <a:close/>
                </a:path>
              </a:pathLst>
            </a:custGeom>
            <a:solidFill>
              <a:srgbClr val="EDC2C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04775"/>
              <a:ext cx="884906" cy="422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0"/>
                </a:lnSpc>
              </a:pPr>
              <a:r>
                <a:rPr lang="en-US" sz="5000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2 out of 5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-2898391">
            <a:off x="6352052" y="5487839"/>
            <a:ext cx="16943989" cy="10081673"/>
          </a:xfrm>
          <a:custGeom>
            <a:avLst/>
            <a:gdLst/>
            <a:ahLst/>
            <a:cxnLst/>
            <a:rect l="l" t="t" r="r" b="b"/>
            <a:pathLst>
              <a:path w="16943989" h="10081673">
                <a:moveTo>
                  <a:pt x="0" y="0"/>
                </a:moveTo>
                <a:lnTo>
                  <a:pt x="16943989" y="0"/>
                </a:lnTo>
                <a:lnTo>
                  <a:pt x="16943989" y="10081673"/>
                </a:lnTo>
                <a:lnTo>
                  <a:pt x="0" y="10081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828783" y="6453022"/>
            <a:ext cx="5711793" cy="1821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Elaborate on the critical statistical result. 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Explain the relevance relative to the research hypothesis.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686192" y="4049332"/>
            <a:ext cx="5773026" cy="2053685"/>
            <a:chOff x="0" y="0"/>
            <a:chExt cx="894393" cy="3181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94393" cy="318170"/>
            </a:xfrm>
            <a:custGeom>
              <a:avLst/>
              <a:gdLst/>
              <a:ahLst/>
              <a:cxnLst/>
              <a:rect l="l" t="t" r="r" b="b"/>
              <a:pathLst>
                <a:path w="894393" h="318170">
                  <a:moveTo>
                    <a:pt x="0" y="0"/>
                  </a:moveTo>
                  <a:lnTo>
                    <a:pt x="894393" y="0"/>
                  </a:lnTo>
                  <a:lnTo>
                    <a:pt x="894393" y="318170"/>
                  </a:lnTo>
                  <a:lnTo>
                    <a:pt x="0" y="318170"/>
                  </a:lnTo>
                  <a:close/>
                </a:path>
              </a:pathLst>
            </a:custGeom>
            <a:solidFill>
              <a:srgbClr val="EDC2C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04775"/>
              <a:ext cx="894393" cy="422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0"/>
                </a:lnSpc>
              </a:pPr>
              <a:r>
                <a:rPr lang="en-US" sz="5000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99.99%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1028700"/>
            <a:ext cx="9305777" cy="137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Results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686192" y="6453022"/>
            <a:ext cx="5711793" cy="1821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Elaborate on the critical statistical result. 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Explain the relevance relative to the research hypothesis.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3" action="ppaction://hlinksldjump"/>
              </a:rPr>
              <a:t>Back to Agenda Page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10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744900"/>
            <a:ext cx="6853265" cy="352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Write a significant observation on the results here.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244154"/>
            <a:ext cx="5644851" cy="1160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Illustrate results through charts.</a:t>
            </a:r>
          </a:p>
          <a:p>
            <a:pPr marL="518160" lvl="1" indent="-259080" algn="l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Briefly elaborate on the observation of your results.</a:t>
            </a:r>
          </a:p>
        </p:txBody>
      </p:sp>
      <p:sp>
        <p:nvSpPr>
          <p:cNvPr id="4" name="Freeform 4"/>
          <p:cNvSpPr/>
          <p:nvPr/>
        </p:nvSpPr>
        <p:spPr>
          <a:xfrm>
            <a:off x="-5231147" y="-5313233"/>
            <a:ext cx="13831261" cy="8229600"/>
          </a:xfrm>
          <a:custGeom>
            <a:avLst/>
            <a:gdLst/>
            <a:ahLst/>
            <a:cxnLst/>
            <a:rect l="l" t="t" r="r" b="b"/>
            <a:pathLst>
              <a:path w="13831261" h="8229600">
                <a:moveTo>
                  <a:pt x="0" y="0"/>
                </a:moveTo>
                <a:lnTo>
                  <a:pt x="13831261" y="0"/>
                </a:lnTo>
                <a:lnTo>
                  <a:pt x="1383126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028700"/>
            <a:ext cx="6262398" cy="137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Results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4370535" y="3330146"/>
            <a:ext cx="3185429" cy="1074103"/>
            <a:chOff x="0" y="0"/>
            <a:chExt cx="4722212" cy="15922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22212" cy="1592295"/>
            </a:xfrm>
            <a:custGeom>
              <a:avLst/>
              <a:gdLst/>
              <a:ahLst/>
              <a:cxnLst/>
              <a:rect l="l" t="t" r="r" b="b"/>
              <a:pathLst>
                <a:path w="4722212" h="1592295">
                  <a:moveTo>
                    <a:pt x="48608" y="0"/>
                  </a:moveTo>
                  <a:lnTo>
                    <a:pt x="4673603" y="0"/>
                  </a:lnTo>
                  <a:cubicBezTo>
                    <a:pt x="4700449" y="0"/>
                    <a:pt x="4722212" y="21763"/>
                    <a:pt x="4722212" y="48608"/>
                  </a:cubicBezTo>
                  <a:lnTo>
                    <a:pt x="4722212" y="1543687"/>
                  </a:lnTo>
                  <a:cubicBezTo>
                    <a:pt x="4722212" y="1556578"/>
                    <a:pt x="4717090" y="1568942"/>
                    <a:pt x="4707975" y="1578058"/>
                  </a:cubicBezTo>
                  <a:cubicBezTo>
                    <a:pt x="4698859" y="1587174"/>
                    <a:pt x="4686495" y="1592295"/>
                    <a:pt x="4673603" y="1592295"/>
                  </a:cubicBezTo>
                  <a:lnTo>
                    <a:pt x="48608" y="1592295"/>
                  </a:lnTo>
                  <a:cubicBezTo>
                    <a:pt x="35717" y="1592295"/>
                    <a:pt x="23353" y="1587174"/>
                    <a:pt x="14237" y="1578058"/>
                  </a:cubicBezTo>
                  <a:cubicBezTo>
                    <a:pt x="5121" y="1568942"/>
                    <a:pt x="0" y="1556578"/>
                    <a:pt x="0" y="1543687"/>
                  </a:cubicBezTo>
                  <a:lnTo>
                    <a:pt x="0" y="48608"/>
                  </a:lnTo>
                  <a:cubicBezTo>
                    <a:pt x="0" y="35717"/>
                    <a:pt x="5121" y="23353"/>
                    <a:pt x="14237" y="14237"/>
                  </a:cubicBezTo>
                  <a:cubicBezTo>
                    <a:pt x="23353" y="5121"/>
                    <a:pt x="35717" y="0"/>
                    <a:pt x="48608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722212" cy="162087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marL="0" lvl="0" indent="0" algn="l">
                <a:lnSpc>
                  <a:spcPts val="1960"/>
                </a:lnSpc>
                <a:spcBef>
                  <a:spcPct val="0"/>
                </a:spcBef>
              </a:pPr>
              <a:r>
                <a:rPr lang="en-US" sz="1400" b="1" u="none" strike="noStrike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Canva Tip:</a:t>
              </a:r>
              <a:r>
                <a:rPr lang="en-US" sz="1400" u="none" strike="noStrike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This chart is linked to the sheet on this page. Select the chart to change the data selection or settings.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3" action="ppaction://hlinksldjump"/>
              </a:rPr>
              <a:t>Back to Agenda Page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11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23938"/>
            <a:ext cx="11336556" cy="1152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7599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Analysis and Conclusion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99440" y="6769413"/>
            <a:ext cx="3991323" cy="90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Highlight significant points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148338" y="6769413"/>
            <a:ext cx="3991323" cy="90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Highlight significant points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897236" y="6769413"/>
            <a:ext cx="3991323" cy="90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Highlight significant points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815482" y="3879428"/>
            <a:ext cx="2534480" cy="2528143"/>
            <a:chOff x="0" y="0"/>
            <a:chExt cx="3379306" cy="337085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79306" cy="3370858"/>
            </a:xfrm>
            <a:custGeom>
              <a:avLst/>
              <a:gdLst/>
              <a:ahLst/>
              <a:cxnLst/>
              <a:rect l="l" t="t" r="r" b="b"/>
              <a:pathLst>
                <a:path w="3379306" h="3370858">
                  <a:moveTo>
                    <a:pt x="0" y="0"/>
                  </a:moveTo>
                  <a:lnTo>
                    <a:pt x="3379306" y="0"/>
                  </a:lnTo>
                  <a:lnTo>
                    <a:pt x="3379306" y="3370858"/>
                  </a:lnTo>
                  <a:lnTo>
                    <a:pt x="0" y="33708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405600" y="1381277"/>
              <a:ext cx="568106" cy="631229"/>
            </a:xfrm>
            <a:custGeom>
              <a:avLst/>
              <a:gdLst/>
              <a:ahLst/>
              <a:cxnLst/>
              <a:rect l="l" t="t" r="r" b="b"/>
              <a:pathLst>
                <a:path w="568106" h="631229">
                  <a:moveTo>
                    <a:pt x="0" y="0"/>
                  </a:moveTo>
                  <a:lnTo>
                    <a:pt x="568106" y="0"/>
                  </a:lnTo>
                  <a:lnTo>
                    <a:pt x="568106" y="631230"/>
                  </a:lnTo>
                  <a:lnTo>
                    <a:pt x="0" y="6312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3659197" y="3879428"/>
            <a:ext cx="2534480" cy="2528143"/>
            <a:chOff x="0" y="0"/>
            <a:chExt cx="3379306" cy="337085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79306" cy="3370858"/>
            </a:xfrm>
            <a:custGeom>
              <a:avLst/>
              <a:gdLst/>
              <a:ahLst/>
              <a:cxnLst/>
              <a:rect l="l" t="t" r="r" b="b"/>
              <a:pathLst>
                <a:path w="3379306" h="3370858">
                  <a:moveTo>
                    <a:pt x="0" y="0"/>
                  </a:moveTo>
                  <a:lnTo>
                    <a:pt x="3379306" y="0"/>
                  </a:lnTo>
                  <a:lnTo>
                    <a:pt x="3379306" y="3370858"/>
                  </a:lnTo>
                  <a:lnTo>
                    <a:pt x="0" y="33708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403876" y="1311335"/>
              <a:ext cx="509272" cy="701171"/>
            </a:xfrm>
            <a:custGeom>
              <a:avLst/>
              <a:gdLst/>
              <a:ahLst/>
              <a:cxnLst/>
              <a:rect l="l" t="t" r="r" b="b"/>
              <a:pathLst>
                <a:path w="509272" h="701171">
                  <a:moveTo>
                    <a:pt x="0" y="0"/>
                  </a:moveTo>
                  <a:lnTo>
                    <a:pt x="509272" y="0"/>
                  </a:lnTo>
                  <a:lnTo>
                    <a:pt x="509272" y="701172"/>
                  </a:lnTo>
                  <a:lnTo>
                    <a:pt x="0" y="701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710858" y="1302766"/>
              <a:ext cx="502562" cy="502562"/>
            </a:xfrm>
            <a:custGeom>
              <a:avLst/>
              <a:gdLst/>
              <a:ahLst/>
              <a:cxnLst/>
              <a:rect l="l" t="t" r="r" b="b"/>
              <a:pathLst>
                <a:path w="502562" h="502562">
                  <a:moveTo>
                    <a:pt x="0" y="0"/>
                  </a:moveTo>
                  <a:lnTo>
                    <a:pt x="502562" y="0"/>
                  </a:lnTo>
                  <a:lnTo>
                    <a:pt x="502562" y="502561"/>
                  </a:lnTo>
                  <a:lnTo>
                    <a:pt x="0" y="5025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2127862" y="3879428"/>
            <a:ext cx="2534480" cy="2528143"/>
            <a:chOff x="0" y="0"/>
            <a:chExt cx="3379306" cy="337085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79306" cy="3370858"/>
            </a:xfrm>
            <a:custGeom>
              <a:avLst/>
              <a:gdLst/>
              <a:ahLst/>
              <a:cxnLst/>
              <a:rect l="l" t="t" r="r" b="b"/>
              <a:pathLst>
                <a:path w="3379306" h="3370858">
                  <a:moveTo>
                    <a:pt x="0" y="0"/>
                  </a:moveTo>
                  <a:lnTo>
                    <a:pt x="3379306" y="0"/>
                  </a:lnTo>
                  <a:lnTo>
                    <a:pt x="3379306" y="3370858"/>
                  </a:lnTo>
                  <a:lnTo>
                    <a:pt x="0" y="33708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362576" y="1358351"/>
              <a:ext cx="654155" cy="654155"/>
            </a:xfrm>
            <a:custGeom>
              <a:avLst/>
              <a:gdLst/>
              <a:ahLst/>
              <a:cxnLst/>
              <a:rect l="l" t="t" r="r" b="b"/>
              <a:pathLst>
                <a:path w="654155" h="654155">
                  <a:moveTo>
                    <a:pt x="0" y="0"/>
                  </a:moveTo>
                  <a:lnTo>
                    <a:pt x="654155" y="0"/>
                  </a:lnTo>
                  <a:lnTo>
                    <a:pt x="654155" y="654156"/>
                  </a:lnTo>
                  <a:lnTo>
                    <a:pt x="0" y="654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11" action="ppaction://hlinksldjump"/>
              </a:rPr>
              <a:t>Back to Agenda Page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12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48694" y="3884559"/>
            <a:ext cx="8331606" cy="2517883"/>
            <a:chOff x="0" y="0"/>
            <a:chExt cx="11108809" cy="3357177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1108809" cy="15366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19"/>
                </a:lnSpc>
              </a:pPr>
              <a:r>
                <a:rPr lang="en-US" sz="7599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Recommendations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156727"/>
              <a:ext cx="11108809" cy="12004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Write a recommendation for future researchers. </a:t>
              </a:r>
            </a:p>
            <a:p>
              <a:pPr marL="604519" lvl="1" indent="-302260" algn="l">
                <a:lnSpc>
                  <a:spcPts val="3639"/>
                </a:lnSpc>
                <a:buFont typeface="Arial"/>
                <a:buChar char="•"/>
              </a:pPr>
              <a:r>
                <a:rPr lang="en-US" sz="27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Add more as needed.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2" action="ppaction://hlinksldjump"/>
              </a:rPr>
              <a:t>Back to Agenda Page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13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661" r="-83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83964" y="2068179"/>
            <a:ext cx="10720072" cy="6150641"/>
          </a:xfrm>
          <a:custGeom>
            <a:avLst/>
            <a:gdLst/>
            <a:ahLst/>
            <a:cxnLst/>
            <a:rect l="l" t="t" r="r" b="b"/>
            <a:pathLst>
              <a:path w="10720072" h="6150641">
                <a:moveTo>
                  <a:pt x="0" y="0"/>
                </a:moveTo>
                <a:lnTo>
                  <a:pt x="10720072" y="0"/>
                </a:lnTo>
                <a:lnTo>
                  <a:pt x="10720072" y="6150642"/>
                </a:lnTo>
                <a:lnTo>
                  <a:pt x="0" y="61506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857441" y="4109809"/>
            <a:ext cx="8573119" cy="2067383"/>
            <a:chOff x="0" y="0"/>
            <a:chExt cx="11430825" cy="2756510"/>
          </a:xfrm>
        </p:grpSpPr>
        <p:sp>
          <p:nvSpPr>
            <p:cNvPr id="5" name="TextBox 5"/>
            <p:cNvSpPr txBox="1"/>
            <p:nvPr/>
          </p:nvSpPr>
          <p:spPr>
            <a:xfrm>
              <a:off x="0" y="0"/>
              <a:ext cx="11430825" cy="18288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800"/>
                </a:lnSpc>
              </a:pPr>
              <a:r>
                <a:rPr lang="en-US" sz="9000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Thank you!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165749"/>
              <a:ext cx="11430825" cy="590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</a:pPr>
              <a:r>
                <a:rPr lang="en-US" sz="27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Do you have any questions?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14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3944" y="1196311"/>
            <a:ext cx="8364340" cy="7433807"/>
          </a:xfrm>
          <a:custGeom>
            <a:avLst/>
            <a:gdLst/>
            <a:ahLst/>
            <a:cxnLst/>
            <a:rect l="l" t="t" r="r" b="b"/>
            <a:pathLst>
              <a:path w="8364340" h="7433807">
                <a:moveTo>
                  <a:pt x="0" y="0"/>
                </a:moveTo>
                <a:lnTo>
                  <a:pt x="8364340" y="0"/>
                </a:lnTo>
                <a:lnTo>
                  <a:pt x="8364340" y="7433808"/>
                </a:lnTo>
                <a:lnTo>
                  <a:pt x="0" y="7433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212833" y="4881073"/>
            <a:ext cx="4122027" cy="137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Agenda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2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395329">
            <a:off x="10992970" y="-2556926"/>
            <a:ext cx="12214504" cy="17418188"/>
          </a:xfrm>
          <a:custGeom>
            <a:avLst/>
            <a:gdLst/>
            <a:ahLst/>
            <a:cxnLst/>
            <a:rect l="l" t="t" r="r" b="b"/>
            <a:pathLst>
              <a:path w="12214504" h="17418188">
                <a:moveTo>
                  <a:pt x="0" y="0"/>
                </a:moveTo>
                <a:lnTo>
                  <a:pt x="12214504" y="0"/>
                </a:lnTo>
                <a:lnTo>
                  <a:pt x="12214504" y="17418188"/>
                </a:lnTo>
                <a:lnTo>
                  <a:pt x="0" y="17418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6544732" y="-2751224"/>
            <a:ext cx="13831261" cy="8229600"/>
          </a:xfrm>
          <a:custGeom>
            <a:avLst/>
            <a:gdLst/>
            <a:ahLst/>
            <a:cxnLst/>
            <a:rect l="l" t="t" r="r" b="b"/>
            <a:pathLst>
              <a:path w="13831261" h="8229600">
                <a:moveTo>
                  <a:pt x="0" y="0"/>
                </a:moveTo>
                <a:lnTo>
                  <a:pt x="13831261" y="0"/>
                </a:lnTo>
                <a:lnTo>
                  <a:pt x="1383126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028700"/>
            <a:ext cx="7016234" cy="137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Introduction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5114842"/>
            <a:ext cx="6890223" cy="227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Write essential points from the research background.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Mention the significance of the study.</a:t>
            </a:r>
          </a:p>
          <a:p>
            <a:pPr marL="604519" lvl="1" indent="-302260" algn="l">
              <a:lnSpc>
                <a:spcPts val="363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You may also want to discuss the objectives of the research.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4" action="ppaction://hlinksldjump"/>
              </a:rPr>
              <a:t>Back to Agenda Page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3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02182" y="1028700"/>
            <a:ext cx="11083636" cy="8229600"/>
          </a:xfrm>
          <a:custGeom>
            <a:avLst/>
            <a:gdLst/>
            <a:ahLst/>
            <a:cxnLst/>
            <a:rect l="l" t="t" r="r" b="b"/>
            <a:pathLst>
              <a:path w="11083636" h="8229600">
                <a:moveTo>
                  <a:pt x="0" y="0"/>
                </a:moveTo>
                <a:lnTo>
                  <a:pt x="11083636" y="0"/>
                </a:lnTo>
                <a:lnTo>
                  <a:pt x="110836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677756" y="3651947"/>
            <a:ext cx="8932489" cy="2983106"/>
            <a:chOff x="0" y="0"/>
            <a:chExt cx="11909985" cy="3977474"/>
          </a:xfrm>
        </p:grpSpPr>
        <p:sp>
          <p:nvSpPr>
            <p:cNvPr id="4" name="TextBox 4"/>
            <p:cNvSpPr txBox="1"/>
            <p:nvPr/>
          </p:nvSpPr>
          <p:spPr>
            <a:xfrm>
              <a:off x="0" y="3386713"/>
              <a:ext cx="11909985" cy="590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</a:pPr>
              <a:r>
                <a:rPr lang="en-US" sz="27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Support it with a brief explanation.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1909985" cy="3073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20"/>
                </a:lnSpc>
              </a:pPr>
              <a:r>
                <a:rPr lang="en-US" sz="7600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State the research problem.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3" action="ppaction://hlinksldjump"/>
              </a:rPr>
              <a:t>Back to Agenda Page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4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28700"/>
            <a:ext cx="8932313" cy="137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Literary Review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28700" y="7017335"/>
            <a:ext cx="7298168" cy="1975260"/>
            <a:chOff x="0" y="0"/>
            <a:chExt cx="9730890" cy="2633680"/>
          </a:xfrm>
        </p:grpSpPr>
        <p:sp>
          <p:nvSpPr>
            <p:cNvPr id="4" name="TextBox 4"/>
            <p:cNvSpPr txBox="1"/>
            <p:nvPr/>
          </p:nvSpPr>
          <p:spPr>
            <a:xfrm>
              <a:off x="0" y="1555150"/>
              <a:ext cx="9730890" cy="1078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9"/>
                </a:lnSpc>
              </a:pPr>
              <a:r>
                <a:rPr lang="en-US" sz="24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found.</a:t>
              </a:r>
            </a:p>
            <a:p>
              <a:pPr algn="l">
                <a:lnSpc>
                  <a:spcPts val="3249"/>
                </a:lnSpc>
              </a:pPr>
              <a:r>
                <a:rPr lang="en-US" sz="24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Cite your sources correctly.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730890" cy="1295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40"/>
                </a:lnSpc>
              </a:pPr>
              <a:r>
                <a:rPr lang="en-US" sz="3200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Write a significant finding from</a:t>
              </a:r>
            </a:p>
            <a:p>
              <a:pPr algn="l">
                <a:lnSpc>
                  <a:spcPts val="3840"/>
                </a:lnSpc>
              </a:pPr>
              <a:r>
                <a:rPr lang="en-US" sz="3200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existing literature.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21597" y="7017335"/>
            <a:ext cx="7298168" cy="1975260"/>
            <a:chOff x="0" y="0"/>
            <a:chExt cx="9730890" cy="2633680"/>
          </a:xfrm>
        </p:grpSpPr>
        <p:sp>
          <p:nvSpPr>
            <p:cNvPr id="7" name="TextBox 7"/>
            <p:cNvSpPr txBox="1"/>
            <p:nvPr/>
          </p:nvSpPr>
          <p:spPr>
            <a:xfrm>
              <a:off x="0" y="1555150"/>
              <a:ext cx="9730890" cy="1078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9"/>
                </a:lnSpc>
              </a:pPr>
              <a:r>
                <a:rPr lang="en-US" sz="24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found.</a:t>
              </a:r>
            </a:p>
            <a:p>
              <a:pPr algn="l">
                <a:lnSpc>
                  <a:spcPts val="3249"/>
                </a:lnSpc>
              </a:pPr>
              <a:r>
                <a:rPr lang="en-US" sz="24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Cite your sources correctly.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730890" cy="1295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40"/>
                </a:lnSpc>
              </a:pPr>
              <a:r>
                <a:rPr lang="en-US" sz="3200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Write a significant finding from</a:t>
              </a:r>
            </a:p>
            <a:p>
              <a:pPr algn="l">
                <a:lnSpc>
                  <a:spcPts val="3840"/>
                </a:lnSpc>
              </a:pPr>
              <a:r>
                <a:rPr lang="en-US" sz="3200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existing literature.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2" action="ppaction://hlinksldjump"/>
              </a:rPr>
              <a:t>Back to Agenda Page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5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661" r="-838"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1028700" y="3086100"/>
          <a:ext cx="16230600" cy="5098816"/>
        </p:xfrm>
        <a:graphic>
          <a:graphicData uri="http://schemas.openxmlformats.org/drawingml/2006/table">
            <a:tbl>
              <a:tblPr/>
              <a:tblGrid>
                <a:gridCol w="811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4651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1">
                          <a:solidFill>
                            <a:srgbClr val="000000"/>
                          </a:solidFill>
                          <a:latin typeface="Helvetica World Bold"/>
                          <a:ea typeface="Helvetica World Bold"/>
                          <a:cs typeface="Helvetica World Bold"/>
                          <a:sym typeface="Helvetica World Bold"/>
                        </a:rPr>
                        <a:t>Overview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1">
                          <a:solidFill>
                            <a:srgbClr val="000000"/>
                          </a:solidFill>
                          <a:latin typeface="Helvetica World Bold"/>
                          <a:ea typeface="Helvetica World Bold"/>
                          <a:cs typeface="Helvetica World Bold"/>
                          <a:sym typeface="Helvetica World Bold"/>
                        </a:rPr>
                        <a:t>Proponents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4165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List the theories and concepts that guided the research.</a:t>
                      </a:r>
                    </a:p>
                  </a:txBody>
                  <a:tcPr marL="190500" marR="190500" marT="190500" marB="19050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If it applies, mention the proponents or the people behind the theories and concepts used. </a:t>
                      </a:r>
                    </a:p>
                  </a:txBody>
                  <a:tcPr marL="190500" marR="190500" marT="190500" marB="19050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028700" y="1028700"/>
            <a:ext cx="7229397" cy="137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Framework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3" action="ppaction://hlinksldjump"/>
              </a:rPr>
              <a:t>Back to Agenda Page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6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41388" y="2249850"/>
            <a:ext cx="2799606" cy="5787299"/>
          </a:xfrm>
          <a:custGeom>
            <a:avLst/>
            <a:gdLst/>
            <a:ahLst/>
            <a:cxnLst/>
            <a:rect l="l" t="t" r="r" b="b"/>
            <a:pathLst>
              <a:path w="2799606" h="5787299">
                <a:moveTo>
                  <a:pt x="0" y="0"/>
                </a:moveTo>
                <a:lnTo>
                  <a:pt x="2799606" y="0"/>
                </a:lnTo>
                <a:lnTo>
                  <a:pt x="2799606" y="5787300"/>
                </a:lnTo>
                <a:lnTo>
                  <a:pt x="0" y="5787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31623" y="3597793"/>
            <a:ext cx="10763810" cy="3091413"/>
            <a:chOff x="0" y="0"/>
            <a:chExt cx="14351747" cy="4121885"/>
          </a:xfrm>
        </p:grpSpPr>
        <p:sp>
          <p:nvSpPr>
            <p:cNvPr id="4" name="TextBox 4"/>
            <p:cNvSpPr txBox="1"/>
            <p:nvPr/>
          </p:nvSpPr>
          <p:spPr>
            <a:xfrm>
              <a:off x="0" y="3531123"/>
              <a:ext cx="14351558" cy="590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39"/>
                </a:lnSpc>
              </a:pPr>
              <a:r>
                <a:rPr lang="en-US" sz="2799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Support it with a brief explanation.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89" y="0"/>
              <a:ext cx="14351558" cy="3073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119"/>
                </a:lnSpc>
              </a:pPr>
              <a:r>
                <a:rPr lang="en-US" sz="7599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State the research hypothesis.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3" action="ppaction://hlinksldjump"/>
              </a:rPr>
              <a:t>Back to Agenda Page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7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661" r="-838"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1028700" y="3086100"/>
          <a:ext cx="16230600" cy="5098816"/>
        </p:xfrm>
        <a:graphic>
          <a:graphicData uri="http://schemas.openxmlformats.org/drawingml/2006/table">
            <a:tbl>
              <a:tblPr/>
              <a:tblGrid>
                <a:gridCol w="811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4651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1">
                          <a:solidFill>
                            <a:srgbClr val="000000"/>
                          </a:solidFill>
                          <a:latin typeface="Helvetica World Bold"/>
                          <a:ea typeface="Helvetica World Bold"/>
                          <a:cs typeface="Helvetica World Bold"/>
                          <a:sym typeface="Helvetica World Bold"/>
                        </a:rPr>
                        <a:t>Qualitative Methods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1">
                          <a:solidFill>
                            <a:srgbClr val="000000"/>
                          </a:solidFill>
                          <a:latin typeface="Helvetica World Bold"/>
                          <a:ea typeface="Helvetica World Bold"/>
                          <a:cs typeface="Helvetica World Bold"/>
                          <a:sym typeface="Helvetica World Bold"/>
                        </a:rPr>
                        <a:t>Quantitative Methods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4165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List all the research methods employed.</a:t>
                      </a:r>
                    </a:p>
                  </a:txBody>
                  <a:tcPr marL="190500" marR="190500" marT="190500" marB="19050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List all the research methods employed.</a:t>
                      </a:r>
                    </a:p>
                  </a:txBody>
                  <a:tcPr marL="190500" marR="190500" marT="190500" marB="19050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028700" y="1028700"/>
            <a:ext cx="8637748" cy="137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Methodology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705349" y="632460"/>
            <a:ext cx="5745772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  <a:hlinkClick r:id="rId3" action="ppaction://hlinksldjump"/>
              </a:rPr>
              <a:t>Back to Agenda Page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8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785712"/>
            <a:ext cx="5246370" cy="3992321"/>
            <a:chOff x="0" y="0"/>
            <a:chExt cx="812800" cy="6185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618515"/>
            </a:xfrm>
            <a:custGeom>
              <a:avLst/>
              <a:gdLst/>
              <a:ahLst/>
              <a:cxnLst/>
              <a:rect l="l" t="t" r="r" b="b"/>
              <a:pathLst>
                <a:path w="812800" h="618515">
                  <a:moveTo>
                    <a:pt x="0" y="0"/>
                  </a:moveTo>
                  <a:lnTo>
                    <a:pt x="812800" y="0"/>
                  </a:lnTo>
                  <a:lnTo>
                    <a:pt x="812800" y="618515"/>
                  </a:lnTo>
                  <a:lnTo>
                    <a:pt x="0" y="618515"/>
                  </a:lnTo>
                  <a:close/>
                </a:path>
              </a:pathLst>
            </a:custGeom>
            <a:solidFill>
              <a:srgbClr val="EDC2C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65661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360"/>
                </a:lnSpc>
              </a:pPr>
              <a:r>
                <a:rPr lang="en-US" sz="2400" b="1">
                  <a:solidFill>
                    <a:srgbClr val="000000"/>
                  </a:solidFill>
                  <a:latin typeface="Nunito Bold"/>
                  <a:ea typeface="Nunito Bold"/>
                  <a:cs typeface="Nunito Bold"/>
                  <a:sym typeface="Nunito Bold"/>
                </a:rPr>
                <a:t>Phase 1</a:t>
              </a:r>
            </a:p>
            <a:p>
              <a:pPr algn="ctr">
                <a:lnSpc>
                  <a:spcPts val="3360"/>
                </a:lnSpc>
              </a:pPr>
              <a:endPara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endParaRPr>
            </a:p>
            <a:p>
              <a:pPr algn="ctr">
                <a:lnSpc>
                  <a:spcPts val="3360"/>
                </a:lnSpc>
              </a:pPr>
              <a:r>
                <a:rPr lang="en-US" sz="24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Discuss the action items accomplished in this stage of the research.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20815" y="3819821"/>
            <a:ext cx="5246370" cy="4958212"/>
            <a:chOff x="0" y="0"/>
            <a:chExt cx="812800" cy="76815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768157"/>
            </a:xfrm>
            <a:custGeom>
              <a:avLst/>
              <a:gdLst/>
              <a:ahLst/>
              <a:cxnLst/>
              <a:rect l="l" t="t" r="r" b="b"/>
              <a:pathLst>
                <a:path w="812800" h="768157">
                  <a:moveTo>
                    <a:pt x="0" y="0"/>
                  </a:moveTo>
                  <a:lnTo>
                    <a:pt x="812800" y="0"/>
                  </a:lnTo>
                  <a:lnTo>
                    <a:pt x="812800" y="768157"/>
                  </a:lnTo>
                  <a:lnTo>
                    <a:pt x="0" y="768157"/>
                  </a:lnTo>
                  <a:close/>
                </a:path>
              </a:pathLst>
            </a:custGeom>
            <a:solidFill>
              <a:srgbClr val="EDC2C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0625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360"/>
                </a:lnSpc>
              </a:pPr>
              <a:r>
                <a:rPr lang="en-US" sz="2400" b="1">
                  <a:solidFill>
                    <a:srgbClr val="000000"/>
                  </a:solidFill>
                  <a:latin typeface="Nunito Bold"/>
                  <a:ea typeface="Nunito Bold"/>
                  <a:cs typeface="Nunito Bold"/>
                  <a:sym typeface="Nunito Bold"/>
                </a:rPr>
                <a:t>Phase 2</a:t>
              </a:r>
            </a:p>
            <a:p>
              <a:pPr algn="ctr">
                <a:lnSpc>
                  <a:spcPts val="3360"/>
                </a:lnSpc>
              </a:pPr>
              <a:endPara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endParaRPr>
            </a:p>
            <a:p>
              <a:pPr algn="ctr">
                <a:lnSpc>
                  <a:spcPts val="3360"/>
                </a:lnSpc>
              </a:pPr>
              <a:r>
                <a:rPr lang="en-US" sz="24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Discuss the action items accomplished in this stage of the research.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012930" y="2598254"/>
            <a:ext cx="5246370" cy="6179779"/>
            <a:chOff x="0" y="0"/>
            <a:chExt cx="812800" cy="957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957409"/>
            </a:xfrm>
            <a:custGeom>
              <a:avLst/>
              <a:gdLst/>
              <a:ahLst/>
              <a:cxnLst/>
              <a:rect l="l" t="t" r="r" b="b"/>
              <a:pathLst>
                <a:path w="812800" h="957409">
                  <a:moveTo>
                    <a:pt x="0" y="0"/>
                  </a:moveTo>
                  <a:lnTo>
                    <a:pt x="812800" y="0"/>
                  </a:lnTo>
                  <a:lnTo>
                    <a:pt x="812800" y="957409"/>
                  </a:lnTo>
                  <a:lnTo>
                    <a:pt x="0" y="957409"/>
                  </a:lnTo>
                  <a:close/>
                </a:path>
              </a:pathLst>
            </a:custGeom>
            <a:solidFill>
              <a:srgbClr val="EDC2C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99550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360"/>
                </a:lnSpc>
              </a:pPr>
              <a:r>
                <a:rPr lang="en-US" sz="2400" b="1">
                  <a:solidFill>
                    <a:srgbClr val="000000"/>
                  </a:solidFill>
                  <a:latin typeface="Nunito Bold"/>
                  <a:ea typeface="Nunito Bold"/>
                  <a:cs typeface="Nunito Bold"/>
                  <a:sym typeface="Nunito Bold"/>
                </a:rPr>
                <a:t>Phase 3</a:t>
              </a:r>
            </a:p>
            <a:p>
              <a:pPr algn="ctr">
                <a:lnSpc>
                  <a:spcPts val="3360"/>
                </a:lnSpc>
              </a:pPr>
              <a:endParaRPr lang="en-US" sz="2400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endParaRPr>
            </a:p>
            <a:p>
              <a:pPr algn="ctr">
                <a:lnSpc>
                  <a:spcPts val="3360"/>
                </a:lnSpc>
              </a:pPr>
              <a:r>
                <a:rPr lang="en-US" sz="24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Discuss the action items accomplished in this stage of the research.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1028700"/>
            <a:ext cx="9305777" cy="2146662"/>
            <a:chOff x="0" y="0"/>
            <a:chExt cx="12407703" cy="286221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0"/>
              <a:ext cx="12407703" cy="18288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800"/>
                </a:lnSpc>
              </a:pPr>
              <a:r>
                <a:rPr lang="en-US" sz="9000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Implementation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346547"/>
              <a:ext cx="8033195" cy="5156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en-US" sz="2400" b="1">
                  <a:solidFill>
                    <a:srgbClr val="000000"/>
                  </a:solidFill>
                  <a:latin typeface="Nunito Bold"/>
                  <a:ea typeface="Nunito Bold"/>
                  <a:cs typeface="Nunito Bold"/>
                  <a:sym typeface="Nunito Bold"/>
                  <a:hlinkClick r:id="rId2" action="ppaction://hlinksldjump"/>
                </a:rPr>
                <a:t>Back to Agenda Page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7259300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9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387</Words>
  <Application>Microsoft Office PowerPoint</Application>
  <PresentationFormat>Custom</PresentationFormat>
  <Paragraphs>92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Poppins</vt:lpstr>
      <vt:lpstr>Nunito Bold</vt:lpstr>
      <vt:lpstr>Helvetica World Bold</vt:lpstr>
      <vt:lpstr>Helvetica World</vt:lpstr>
      <vt:lpstr>Nunito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Conference Research Education Presentation</dc:title>
  <cp:lastModifiedBy>Janani Danthanarayana</cp:lastModifiedBy>
  <cp:revision>3</cp:revision>
  <dcterms:created xsi:type="dcterms:W3CDTF">2006-08-16T00:00:00Z</dcterms:created>
  <dcterms:modified xsi:type="dcterms:W3CDTF">2026-08-19T08:33:59Z</dcterms:modified>
  <dc:identifier>DAHSuGpOLOg</dc:identifier>
</cp:coreProperties>
</file>