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71" r:id="rId5"/>
    <p:sldId id="272" r:id="rId6"/>
    <p:sldId id="274" r:id="rId7"/>
    <p:sldId id="273" r:id="rId8"/>
    <p:sldId id="270" r:id="rId9"/>
  </p:sldIdLst>
  <p:sldSz cx="18288000" cy="10287000"/>
  <p:notesSz cx="6858000" cy="9144000"/>
  <p:embeddedFontLst>
    <p:embeddedFont>
      <p:font typeface="Helvetica World" panose="020B0604020202020204" charset="-128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Nunito" panose="020B0604020202020204" charset="0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2066" autoAdjust="0"/>
  </p:normalViewPr>
  <p:slideViewPr>
    <p:cSldViewPr>
      <p:cViewPr varScale="1">
        <p:scale>
          <a:sx n="45" d="100"/>
          <a:sy n="45" d="100"/>
        </p:scale>
        <p:origin x="81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ED15C-5626-484F-A651-B917D0DAE766}" type="datetimeFigureOut">
              <a:rPr lang="en-US" smtClean="0"/>
              <a:t>22-Sep-26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A2BD9-9264-4578-9CDD-D1AFCC4A5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56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E30B4-E4BA-4C1F-ACDF-E60467F1BE05}" type="datetime1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1CB1A-B348-4490-BD35-A93EA974D79F}" type="datetime1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766A7-B9FB-4518-9346-789FB9EA037D}" type="datetime1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CFCDC-D265-4207-8A56-5913FA605092}" type="datetime1">
              <a:rPr lang="en-US" smtClean="0"/>
              <a:t>22-Sep-26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64665-4FC4-4CB2-BCC9-079E8A3828EF}" type="datetime1">
              <a:rPr lang="en-US" smtClean="0"/>
              <a:t>22-Sep-26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24F31-3EB3-4923-A27F-89320256C8E4}" type="datetime1">
              <a:rPr lang="en-US" smtClean="0"/>
              <a:t>22-Sep-26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7E847-8AE2-4374-BE12-34D0D5F34877}" type="datetime1">
              <a:rPr lang="en-US" smtClean="0"/>
              <a:t>22-Sep-26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C033D-1933-4E20-AEFB-14AFE44704B3}" type="datetime1">
              <a:rPr lang="en-US" smtClean="0"/>
              <a:t>22-Sep-26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836C9-7A03-4A9D-A0E4-666EC3C87378}" type="datetime1">
              <a:rPr lang="en-US" smtClean="0"/>
              <a:t>22-Sep-26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792F9-81FE-4CF1-8921-F5EC9627E2BD}" type="datetime1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7BF67-7426-46EC-ADE6-4A6FEB7A7003}" type="datetime1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8EF49-44FF-40E3-8E2A-9128A2A5EFB5}" type="datetime1">
              <a:rPr lang="en-US" smtClean="0"/>
              <a:t>22-Sep-26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18975" y="460143"/>
            <a:ext cx="13801189" cy="5178635"/>
            <a:chOff x="20684283" y="-2188513"/>
            <a:chExt cx="36803169" cy="6904844"/>
          </a:xfrm>
        </p:grpSpPr>
        <p:sp>
          <p:nvSpPr>
            <p:cNvPr id="4" name="TextBox 4"/>
            <p:cNvSpPr txBox="1"/>
            <p:nvPr/>
          </p:nvSpPr>
          <p:spPr>
            <a:xfrm>
              <a:off x="35723282" y="-2188513"/>
              <a:ext cx="21764170" cy="11490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2800" b="1" dirty="0">
                  <a:latin typeface="+mj-lt"/>
                  <a:cs typeface="Poppins" panose="00000500000000000000" pitchFamily="2" charset="0"/>
                </a:rPr>
                <a:t>Global Conference for </a:t>
              </a:r>
              <a:endParaRPr lang="en-US" sz="2800" b="1" dirty="0" smtClean="0">
                <a:latin typeface="+mj-lt"/>
                <a:cs typeface="Poppins" panose="00000500000000000000" pitchFamily="2" charset="0"/>
              </a:endParaRPr>
            </a:p>
            <a:p>
              <a:r>
                <a:rPr lang="en-US" sz="2800" b="1" dirty="0" smtClean="0">
                  <a:latin typeface="+mj-lt"/>
                  <a:cs typeface="Poppins" panose="00000500000000000000" pitchFamily="2" charset="0"/>
                </a:rPr>
                <a:t>Multidisciplinary </a:t>
              </a:r>
              <a:r>
                <a:rPr lang="en-US" sz="2800" b="1" dirty="0">
                  <a:latin typeface="+mj-lt"/>
                  <a:cs typeface="Poppins" panose="00000500000000000000" pitchFamily="2" charset="0"/>
                </a:rPr>
                <a:t>Research 2026 (GCMR)</a:t>
              </a:r>
              <a:endParaRPr lang="en-US" sz="7200" b="1" dirty="0">
                <a:solidFill>
                  <a:srgbClr val="000000"/>
                </a:solidFill>
                <a:latin typeface="+mj-lt"/>
                <a:ea typeface="Helvetica World"/>
                <a:cs typeface="Poppins" panose="00000500000000000000" pitchFamily="2" charset="0"/>
                <a:sym typeface="Helvetica World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0684283" y="3852761"/>
              <a:ext cx="14228399" cy="8635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</a:pPr>
              <a:r>
                <a:rPr lang="en-US" sz="7200" b="1" dirty="0">
                  <a:solidFill>
                    <a:srgbClr val="000000"/>
                  </a:solidFill>
                  <a:latin typeface="+mj-lt"/>
                  <a:ea typeface="Nunito"/>
                  <a:cs typeface="Nunito"/>
                  <a:sym typeface="Nunito"/>
                </a:rPr>
                <a:t>Research Title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4547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76643"/>
            <a:ext cx="2819400" cy="1628775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t="27177" r="9885" b="27050"/>
          <a:stretch/>
        </p:blipFill>
        <p:spPr bwMode="auto">
          <a:xfrm>
            <a:off x="17721" y="-80520"/>
            <a:ext cx="2971800" cy="1943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63B33CBB-7090-EBCB-751D-91B58531B1D8}"/>
              </a:ext>
            </a:extLst>
          </p:cNvPr>
          <p:cNvSpPr txBox="1"/>
          <p:nvPr/>
        </p:nvSpPr>
        <p:spPr>
          <a:xfrm>
            <a:off x="228600" y="8267700"/>
            <a:ext cx="4329223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0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author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Given Name, Surname </a:t>
            </a:r>
          </a:p>
          <a:p>
            <a:pPr algn="just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dept. name of organization (of Aff.) </a:t>
            </a:r>
          </a:p>
          <a:p>
            <a:pPr algn="just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name of organization (of Aff.) </a:t>
            </a:r>
          </a:p>
          <a:p>
            <a:pPr algn="just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City, Country </a:t>
            </a:r>
          </a:p>
          <a:p>
            <a:pPr algn="just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email address or ORCID</a:t>
            </a:r>
            <a:endParaRPr lang="en-US" sz="2000" i="1" dirty="0">
              <a:solidFill>
                <a:srgbClr val="000000"/>
              </a:solidFill>
              <a:latin typeface="Calibri" panose="020F0502020204030204" pitchFamily="34" charset="0"/>
              <a:ea typeface="Nunito"/>
              <a:cs typeface="Calibri" panose="020F0502020204030204" pitchFamily="34" charset="0"/>
              <a:sym typeface="Nunito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3B33CBB-7090-EBCB-751D-91B58531B1D8}"/>
              </a:ext>
            </a:extLst>
          </p:cNvPr>
          <p:cNvSpPr txBox="1"/>
          <p:nvPr/>
        </p:nvSpPr>
        <p:spPr>
          <a:xfrm>
            <a:off x="4038600" y="8266814"/>
            <a:ext cx="4329223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sz="2000" baseline="30000" dirty="0" smtClean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author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Given Name, Surname </a:t>
            </a:r>
          </a:p>
          <a:p>
            <a:pPr algn="just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dept. name of organization (of Aff.) </a:t>
            </a:r>
          </a:p>
          <a:p>
            <a:pPr algn="just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name of organization (of Aff.) </a:t>
            </a:r>
          </a:p>
          <a:p>
            <a:pPr algn="just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City, Country </a:t>
            </a:r>
          </a:p>
          <a:p>
            <a:pPr algn="just"/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email address or ORCID</a:t>
            </a:r>
            <a:endParaRPr lang="en-US" sz="2000" i="1" dirty="0">
              <a:solidFill>
                <a:srgbClr val="000000"/>
              </a:solidFill>
              <a:latin typeface="Calibri" panose="020F0502020204030204" pitchFamily="34" charset="0"/>
              <a:ea typeface="Nunito"/>
              <a:cs typeface="Calibri" panose="020F0502020204030204" pitchFamily="34" charset="0"/>
              <a:sym typeface="Nuni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600000" y="4881073"/>
            <a:ext cx="5400000" cy="1371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800"/>
              </a:lnSpc>
              <a:spcBef>
                <a:spcPct val="0"/>
              </a:spcBef>
            </a:pPr>
            <a:r>
              <a:rPr lang="en-US" sz="9000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Agenda</a:t>
            </a:r>
          </a:p>
        </p:txBody>
      </p:sp>
      <p:sp>
        <p:nvSpPr>
          <p:cNvPr id="21" name="AgendaItem1"/>
          <p:cNvSpPr txBox="1"/>
          <p:nvPr/>
        </p:nvSpPr>
        <p:spPr>
          <a:xfrm>
            <a:off x="10000000" y="2050000"/>
            <a:ext cx="7100000" cy="85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indent="0"/>
            <a:r>
              <a:rPr lang="en-US" sz="2800" b="1" dirty="0">
                <a:ea typeface="Nunito"/>
                <a:cs typeface="Nunito"/>
                <a:sym typeface="Nunito"/>
              </a:rPr>
              <a:t>01</a:t>
            </a:r>
            <a:r>
              <a:rPr lang="en-US" sz="2800" b="1" dirty="0">
                <a:solidFill>
                  <a:srgbClr val="1F6F78"/>
                </a:solidFill>
                <a:ea typeface="Nunito"/>
                <a:cs typeface="Nunito"/>
                <a:sym typeface="Nunito"/>
              </a:rPr>
              <a:t>​ </a:t>
            </a:r>
            <a:r>
              <a:rPr lang="en-US" sz="2800" b="1" dirty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Introduction</a:t>
            </a:r>
          </a:p>
          <a:p>
            <a:pPr marL="0" indent="0">
              <a:spcBef>
                <a:spcPts val="200"/>
              </a:spcBef>
            </a:pPr>
            <a:r>
              <a:rPr lang="en-US" sz="2800" dirty="0">
                <a:solidFill>
                  <a:srgbClr val="595959"/>
                </a:solidFill>
                <a:ea typeface="Nunito"/>
                <a:cs typeface="Nunito"/>
                <a:sym typeface="Nunito"/>
              </a:rPr>
              <a:t>Background, significance &amp; objectives</a:t>
            </a:r>
          </a:p>
        </p:txBody>
      </p:sp>
      <p:sp>
        <p:nvSpPr>
          <p:cNvPr id="22" name="AgendaItem2"/>
          <p:cNvSpPr txBox="1"/>
          <p:nvPr/>
        </p:nvSpPr>
        <p:spPr>
          <a:xfrm>
            <a:off x="10000000" y="3080000"/>
            <a:ext cx="7100000" cy="85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indent="0"/>
            <a:r>
              <a:rPr lang="en-US" sz="2800" b="1" dirty="0">
                <a:ea typeface="Nunito"/>
                <a:cs typeface="Nunito"/>
                <a:sym typeface="Nunito"/>
              </a:rPr>
              <a:t>02</a:t>
            </a:r>
            <a:r>
              <a:rPr lang="en-US" sz="2800" b="1" dirty="0">
                <a:solidFill>
                  <a:srgbClr val="1F6F78"/>
                </a:solidFill>
                <a:ea typeface="Nunito"/>
                <a:cs typeface="Nunito"/>
                <a:sym typeface="Nunito"/>
              </a:rPr>
              <a:t>​ </a:t>
            </a:r>
            <a:r>
              <a:rPr lang="en-US" sz="2800" b="1" dirty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Methodology</a:t>
            </a:r>
          </a:p>
          <a:p>
            <a:pPr marL="0" indent="0">
              <a:spcBef>
                <a:spcPts val="200"/>
              </a:spcBef>
            </a:pPr>
            <a:r>
              <a:rPr lang="en-US" sz="2800" dirty="0">
                <a:solidFill>
                  <a:srgbClr val="595959"/>
                </a:solidFill>
                <a:ea typeface="Nunito"/>
                <a:cs typeface="Nunito"/>
                <a:sym typeface="Nunito"/>
              </a:rPr>
              <a:t>Approach, data &amp; system design</a:t>
            </a:r>
          </a:p>
        </p:txBody>
      </p:sp>
      <p:sp>
        <p:nvSpPr>
          <p:cNvPr id="23" name="AgendaItem3"/>
          <p:cNvSpPr txBox="1"/>
          <p:nvPr/>
        </p:nvSpPr>
        <p:spPr>
          <a:xfrm>
            <a:off x="10000000" y="4110000"/>
            <a:ext cx="7100000" cy="85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indent="0"/>
            <a:r>
              <a:rPr lang="en-US" sz="2800" b="1" dirty="0">
                <a:ea typeface="Nunito"/>
                <a:cs typeface="Nunito"/>
                <a:sym typeface="Nunito"/>
              </a:rPr>
              <a:t>03</a:t>
            </a:r>
            <a:r>
              <a:rPr lang="en-US" sz="2800" b="1" dirty="0">
                <a:solidFill>
                  <a:srgbClr val="1F6F78"/>
                </a:solidFill>
                <a:ea typeface="Nunito"/>
                <a:cs typeface="Nunito"/>
                <a:sym typeface="Nunito"/>
              </a:rPr>
              <a:t>​ </a:t>
            </a:r>
            <a:r>
              <a:rPr lang="en-US" sz="2800" b="1" dirty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Results</a:t>
            </a:r>
          </a:p>
          <a:p>
            <a:pPr marL="0" indent="0">
              <a:spcBef>
                <a:spcPts val="200"/>
              </a:spcBef>
            </a:pPr>
            <a:r>
              <a:rPr lang="en-US" sz="2800" dirty="0">
                <a:solidFill>
                  <a:srgbClr val="595959"/>
                </a:solidFill>
                <a:ea typeface="Nunito"/>
                <a:cs typeface="Nunito"/>
                <a:sym typeface="Nunito"/>
              </a:rPr>
              <a:t>Key findings &amp; performance</a:t>
            </a:r>
          </a:p>
        </p:txBody>
      </p:sp>
      <p:sp>
        <p:nvSpPr>
          <p:cNvPr id="26" name="AgendaItem4"/>
          <p:cNvSpPr txBox="1"/>
          <p:nvPr/>
        </p:nvSpPr>
        <p:spPr>
          <a:xfrm>
            <a:off x="10000000" y="5140000"/>
            <a:ext cx="7100000" cy="85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indent="0"/>
            <a:r>
              <a:rPr lang="en-US" sz="2800" b="1" dirty="0">
                <a:ea typeface="Nunito"/>
                <a:cs typeface="Nunito"/>
                <a:sym typeface="Nunito"/>
              </a:rPr>
              <a:t>04</a:t>
            </a:r>
            <a:r>
              <a:rPr lang="en-US" sz="2800" b="1" dirty="0">
                <a:solidFill>
                  <a:srgbClr val="1F6F78"/>
                </a:solidFill>
                <a:ea typeface="Nunito"/>
                <a:cs typeface="Nunito"/>
                <a:sym typeface="Nunito"/>
              </a:rPr>
              <a:t>​ </a:t>
            </a:r>
            <a:r>
              <a:rPr lang="en-US" sz="2800" b="1" dirty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Discussion</a:t>
            </a:r>
          </a:p>
          <a:p>
            <a:pPr marL="0" indent="0">
              <a:spcBef>
                <a:spcPts val="200"/>
              </a:spcBef>
            </a:pPr>
            <a:r>
              <a:rPr lang="en-US" sz="2800" dirty="0">
                <a:solidFill>
                  <a:srgbClr val="595959"/>
                </a:solidFill>
                <a:ea typeface="Nunito"/>
                <a:cs typeface="Nunito"/>
                <a:sym typeface="Nunito"/>
              </a:rPr>
              <a:t>Interpretation &amp; comparison</a:t>
            </a:r>
          </a:p>
        </p:txBody>
      </p:sp>
      <p:sp>
        <p:nvSpPr>
          <p:cNvPr id="24" name="AgendaItem5"/>
          <p:cNvSpPr txBox="1"/>
          <p:nvPr/>
        </p:nvSpPr>
        <p:spPr>
          <a:xfrm>
            <a:off x="10000000" y="6170000"/>
            <a:ext cx="7100000" cy="85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indent="0"/>
            <a:r>
              <a:rPr lang="en-US" sz="2800" b="1" dirty="0">
                <a:ea typeface="Nunito"/>
                <a:cs typeface="Nunito"/>
                <a:sym typeface="Nunito"/>
              </a:rPr>
              <a:t>05</a:t>
            </a:r>
            <a:r>
              <a:rPr lang="en-US" sz="2800" b="1" dirty="0">
                <a:solidFill>
                  <a:srgbClr val="1F6F78"/>
                </a:solidFill>
                <a:ea typeface="Nunito"/>
                <a:cs typeface="Nunito"/>
                <a:sym typeface="Nunito"/>
              </a:rPr>
              <a:t>​ </a:t>
            </a:r>
            <a:r>
              <a:rPr lang="en-US" sz="2800" b="1" dirty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Conclusion</a:t>
            </a:r>
          </a:p>
          <a:p>
            <a:pPr marL="0" indent="0">
              <a:spcBef>
                <a:spcPts val="200"/>
              </a:spcBef>
            </a:pPr>
            <a:r>
              <a:rPr lang="en-US" sz="2800" dirty="0">
                <a:solidFill>
                  <a:srgbClr val="595959"/>
                </a:solidFill>
                <a:ea typeface="Nunito"/>
                <a:cs typeface="Nunito"/>
                <a:sym typeface="Nunito"/>
              </a:rPr>
              <a:t>Takeaways &amp; next steps</a:t>
            </a:r>
          </a:p>
        </p:txBody>
      </p:sp>
      <p:sp>
        <p:nvSpPr>
          <p:cNvPr id="25" name="AgendaItem6"/>
          <p:cNvSpPr txBox="1"/>
          <p:nvPr/>
        </p:nvSpPr>
        <p:spPr>
          <a:xfrm>
            <a:off x="10000000" y="7200000"/>
            <a:ext cx="7100000" cy="8500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indent="0"/>
            <a:r>
              <a:rPr lang="en-US" sz="2800" b="1" dirty="0">
                <a:ea typeface="Nunito"/>
                <a:cs typeface="Nunito"/>
                <a:sym typeface="Nunito"/>
              </a:rPr>
              <a:t>06</a:t>
            </a:r>
            <a:r>
              <a:rPr lang="en-US" sz="2800" b="1" dirty="0">
                <a:solidFill>
                  <a:srgbClr val="1F6F78"/>
                </a:solidFill>
                <a:ea typeface="Nunito"/>
                <a:cs typeface="Nunito"/>
                <a:sym typeface="Nunito"/>
              </a:rPr>
              <a:t>​ </a:t>
            </a:r>
            <a:r>
              <a:rPr lang="en-US" sz="2800" b="1" dirty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Q&amp;A</a:t>
            </a:r>
          </a:p>
          <a:p>
            <a:pPr marL="0" indent="0">
              <a:spcBef>
                <a:spcPts val="200"/>
              </a:spcBef>
            </a:pPr>
            <a:r>
              <a:rPr lang="en-US" sz="2800" dirty="0">
                <a:solidFill>
                  <a:srgbClr val="595959"/>
                </a:solidFill>
                <a:ea typeface="Nunito"/>
                <a:cs typeface="Nunito"/>
                <a:sym typeface="Nunito"/>
              </a:rPr>
              <a:t>Questions &amp; discussion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3" name="Picture 1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t="27177" r="9885" b="27050"/>
          <a:stretch/>
        </p:blipFill>
        <p:spPr bwMode="auto">
          <a:xfrm>
            <a:off x="17721" y="-80520"/>
            <a:ext cx="2971800" cy="1943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76643"/>
            <a:ext cx="2819400" cy="1628775"/>
          </a:xfrm>
          <a:prstGeom prst="rect">
            <a:avLst/>
          </a:prstGeom>
        </p:spPr>
      </p:pic>
      <p:sp>
        <p:nvSpPr>
          <p:cNvPr id="18" name="TextBox 4"/>
          <p:cNvSpPr txBox="1"/>
          <p:nvPr/>
        </p:nvSpPr>
        <p:spPr>
          <a:xfrm>
            <a:off x="11658600" y="460143"/>
            <a:ext cx="81615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latin typeface="+mj-lt"/>
                <a:cs typeface="Poppins" panose="00000500000000000000" pitchFamily="2" charset="0"/>
              </a:rPr>
              <a:t>Global Conference for </a:t>
            </a:r>
            <a:endParaRPr lang="en-US" sz="2800" b="1" dirty="0" smtClean="0">
              <a:latin typeface="+mj-lt"/>
              <a:cs typeface="Poppins" panose="00000500000000000000" pitchFamily="2" charset="0"/>
            </a:endParaRPr>
          </a:p>
          <a:p>
            <a:r>
              <a:rPr lang="en-US" sz="2800" b="1" dirty="0" smtClean="0">
                <a:latin typeface="+mj-lt"/>
                <a:cs typeface="Poppins" panose="00000500000000000000" pitchFamily="2" charset="0"/>
              </a:rPr>
              <a:t>Multidisciplinary </a:t>
            </a:r>
            <a:r>
              <a:rPr lang="en-US" sz="2800" b="1" dirty="0">
                <a:latin typeface="+mj-lt"/>
                <a:cs typeface="Poppins" panose="00000500000000000000" pitchFamily="2" charset="0"/>
              </a:rPr>
              <a:t>Research 2026 (GCMR)</a:t>
            </a:r>
            <a:endParaRPr lang="en-US" sz="7200" b="1" dirty="0">
              <a:solidFill>
                <a:srgbClr val="000000"/>
              </a:solidFill>
              <a:latin typeface="+mj-lt"/>
              <a:ea typeface="Helvetica World"/>
              <a:cs typeface="Poppins" panose="00000500000000000000" pitchFamily="2" charset="0"/>
              <a:sym typeface="Helvetica World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028700" y="5114842"/>
            <a:ext cx="689022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Background &amp; problem statement</a:t>
            </a:r>
          </a:p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Significance of the study</a:t>
            </a:r>
          </a:p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Research objectives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CD448FBD-540A-4D9A-1F3B-6DB1A5320D9E}"/>
              </a:ext>
            </a:extLst>
          </p:cNvPr>
          <p:cNvSpPr txBox="1"/>
          <p:nvPr/>
        </p:nvSpPr>
        <p:spPr>
          <a:xfrm>
            <a:off x="6019800" y="1303109"/>
            <a:ext cx="9016234" cy="128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7200" b="1" dirty="0">
                <a:solidFill>
                  <a:srgbClr val="000000"/>
                </a:solidFill>
                <a:latin typeface="+mj-lt"/>
                <a:ea typeface="Helvetica World"/>
                <a:cs typeface="Arial" panose="020B0604020202020204" pitchFamily="34" charset="0"/>
                <a:sym typeface="Helvetica World"/>
              </a:rPr>
              <a:t>Introduction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10" name="Picture 9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t="27177" r="9885" b="27050"/>
          <a:stretch/>
        </p:blipFill>
        <p:spPr bwMode="auto">
          <a:xfrm>
            <a:off x="17721" y="-80520"/>
            <a:ext cx="2971800" cy="1943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76643"/>
            <a:ext cx="2819400" cy="1628775"/>
          </a:xfrm>
          <a:prstGeom prst="rect">
            <a:avLst/>
          </a:prstGeom>
        </p:spPr>
      </p:pic>
      <p:sp>
        <p:nvSpPr>
          <p:cNvPr id="13" name="TextBox 4"/>
          <p:cNvSpPr txBox="1"/>
          <p:nvPr/>
        </p:nvSpPr>
        <p:spPr>
          <a:xfrm>
            <a:off x="11658600" y="460143"/>
            <a:ext cx="81615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latin typeface="+mj-lt"/>
                <a:cs typeface="Poppins" panose="00000500000000000000" pitchFamily="2" charset="0"/>
              </a:rPr>
              <a:t>Global Conference for </a:t>
            </a:r>
            <a:endParaRPr lang="en-US" sz="2800" b="1" dirty="0" smtClean="0">
              <a:latin typeface="+mj-lt"/>
              <a:cs typeface="Poppins" panose="00000500000000000000" pitchFamily="2" charset="0"/>
            </a:endParaRPr>
          </a:p>
          <a:p>
            <a:r>
              <a:rPr lang="en-US" sz="2800" b="1" dirty="0" smtClean="0">
                <a:latin typeface="+mj-lt"/>
                <a:cs typeface="Poppins" panose="00000500000000000000" pitchFamily="2" charset="0"/>
              </a:rPr>
              <a:t>Multidisciplinary </a:t>
            </a:r>
            <a:r>
              <a:rPr lang="en-US" sz="2800" b="1" dirty="0">
                <a:latin typeface="+mj-lt"/>
                <a:cs typeface="Poppins" panose="00000500000000000000" pitchFamily="2" charset="0"/>
              </a:rPr>
              <a:t>Research 2026 (GCMR)</a:t>
            </a:r>
            <a:endParaRPr lang="en-US" sz="7200" b="1" dirty="0">
              <a:solidFill>
                <a:srgbClr val="000000"/>
              </a:solidFill>
              <a:latin typeface="+mj-lt"/>
              <a:ea typeface="Helvetica World"/>
              <a:cs typeface="Poppins" panose="00000500000000000000" pitchFamily="2" charset="0"/>
              <a:sym typeface="Helvetica World"/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5A3D56-54FA-AD18-9200-5A9F47612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C510BDDC-0906-9C9B-B240-13DAB5114C82}"/>
              </a:ext>
            </a:extLst>
          </p:cNvPr>
          <p:cNvSpPr txBox="1"/>
          <p:nvPr/>
        </p:nvSpPr>
        <p:spPr>
          <a:xfrm>
            <a:off x="1028700" y="5114842"/>
            <a:ext cx="689022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Approach / research design</a:t>
            </a:r>
          </a:p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Data &amp; materials</a:t>
            </a:r>
          </a:p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Tools, methods &amp; system design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CD448FBD-540A-4D9A-1F3B-6DB1A5320D9E}"/>
              </a:ext>
            </a:extLst>
          </p:cNvPr>
          <p:cNvSpPr txBox="1"/>
          <p:nvPr/>
        </p:nvSpPr>
        <p:spPr>
          <a:xfrm>
            <a:off x="5943600" y="1221346"/>
            <a:ext cx="9016234" cy="128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7200" b="1" dirty="0">
                <a:solidFill>
                  <a:srgbClr val="000000"/>
                </a:solidFill>
                <a:latin typeface="+mj-lt"/>
                <a:ea typeface="Helvetica World"/>
                <a:cs typeface="Helvetica World"/>
                <a:sym typeface="Helvetica World"/>
              </a:rPr>
              <a:t>Methodology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1" name="Picture 10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t="27177" r="9885" b="27050"/>
          <a:stretch/>
        </p:blipFill>
        <p:spPr bwMode="auto">
          <a:xfrm>
            <a:off x="17721" y="-80520"/>
            <a:ext cx="2971800" cy="1943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76643"/>
            <a:ext cx="2819400" cy="1628775"/>
          </a:xfrm>
          <a:prstGeom prst="rect">
            <a:avLst/>
          </a:prstGeom>
        </p:spPr>
      </p:pic>
      <p:sp>
        <p:nvSpPr>
          <p:cNvPr id="13" name="TextBox 4"/>
          <p:cNvSpPr txBox="1"/>
          <p:nvPr/>
        </p:nvSpPr>
        <p:spPr>
          <a:xfrm>
            <a:off x="11658600" y="460143"/>
            <a:ext cx="81615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latin typeface="+mj-lt"/>
                <a:cs typeface="Poppins" panose="00000500000000000000" pitchFamily="2" charset="0"/>
              </a:rPr>
              <a:t>Global Conference for </a:t>
            </a:r>
            <a:endParaRPr lang="en-US" sz="2800" b="1" dirty="0" smtClean="0">
              <a:latin typeface="+mj-lt"/>
              <a:cs typeface="Poppins" panose="00000500000000000000" pitchFamily="2" charset="0"/>
            </a:endParaRPr>
          </a:p>
          <a:p>
            <a:r>
              <a:rPr lang="en-US" sz="2800" b="1" dirty="0" smtClean="0">
                <a:latin typeface="+mj-lt"/>
                <a:cs typeface="Poppins" panose="00000500000000000000" pitchFamily="2" charset="0"/>
              </a:rPr>
              <a:t>Multidisciplinary </a:t>
            </a:r>
            <a:r>
              <a:rPr lang="en-US" sz="2800" b="1" dirty="0">
                <a:latin typeface="+mj-lt"/>
                <a:cs typeface="Poppins" panose="00000500000000000000" pitchFamily="2" charset="0"/>
              </a:rPr>
              <a:t>Research 2026 (GCMR)</a:t>
            </a:r>
            <a:endParaRPr lang="en-US" sz="7200" b="1" dirty="0">
              <a:solidFill>
                <a:srgbClr val="000000"/>
              </a:solidFill>
              <a:latin typeface="+mj-lt"/>
              <a:ea typeface="Helvetica World"/>
              <a:cs typeface="Poppins" panose="00000500000000000000" pitchFamily="2" charset="0"/>
              <a:sym typeface="Helvetica World"/>
            </a:endParaRPr>
          </a:p>
        </p:txBody>
      </p:sp>
    </p:spTree>
    <p:extLst>
      <p:ext uri="{BB962C8B-B14F-4D97-AF65-F5344CB8AC3E}">
        <p14:creationId xmlns:p14="http://schemas.microsoft.com/office/powerpoint/2010/main" val="4093697668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D8591C-A374-9F12-3650-B2373E8C8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898F8583-7681-4F7C-66AC-D7D3CB6F8607}"/>
              </a:ext>
            </a:extLst>
          </p:cNvPr>
          <p:cNvSpPr txBox="1"/>
          <p:nvPr/>
        </p:nvSpPr>
        <p:spPr>
          <a:xfrm>
            <a:off x="1028700" y="5114842"/>
            <a:ext cx="689022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Key findings</a:t>
            </a:r>
          </a:p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Performance / comparison with baseline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CD448FBD-540A-4D9A-1F3B-6DB1A5320D9E}"/>
              </a:ext>
            </a:extLst>
          </p:cNvPr>
          <p:cNvSpPr txBox="1"/>
          <p:nvPr/>
        </p:nvSpPr>
        <p:spPr>
          <a:xfrm>
            <a:off x="6705600" y="1221346"/>
            <a:ext cx="10744200" cy="1282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7200" b="1" dirty="0">
                <a:solidFill>
                  <a:srgbClr val="000000"/>
                </a:solidFill>
                <a:latin typeface="+mj-lt"/>
                <a:ea typeface="Helvetica World"/>
                <a:cs typeface="Helvetica World"/>
                <a:sym typeface="Helvetica World"/>
              </a:rPr>
              <a:t>Results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Pictur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t="27177" r="9885" b="27050"/>
          <a:stretch/>
        </p:blipFill>
        <p:spPr bwMode="auto">
          <a:xfrm>
            <a:off x="17721" y="-80520"/>
            <a:ext cx="2971800" cy="1943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76643"/>
            <a:ext cx="2819400" cy="162877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11658600" y="460143"/>
            <a:ext cx="81615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latin typeface="+mj-lt"/>
                <a:cs typeface="Poppins" panose="00000500000000000000" pitchFamily="2" charset="0"/>
              </a:rPr>
              <a:t>Global Conference for </a:t>
            </a:r>
            <a:endParaRPr lang="en-US" sz="2800" b="1" dirty="0" smtClean="0">
              <a:latin typeface="+mj-lt"/>
              <a:cs typeface="Poppins" panose="00000500000000000000" pitchFamily="2" charset="0"/>
            </a:endParaRPr>
          </a:p>
          <a:p>
            <a:r>
              <a:rPr lang="en-US" sz="2800" b="1" dirty="0" smtClean="0">
                <a:latin typeface="+mj-lt"/>
                <a:cs typeface="Poppins" panose="00000500000000000000" pitchFamily="2" charset="0"/>
              </a:rPr>
              <a:t>Multidisciplinary </a:t>
            </a:r>
            <a:r>
              <a:rPr lang="en-US" sz="2800" b="1" dirty="0">
                <a:latin typeface="+mj-lt"/>
                <a:cs typeface="Poppins" panose="00000500000000000000" pitchFamily="2" charset="0"/>
              </a:rPr>
              <a:t>Research 2026 (GCMR)</a:t>
            </a:r>
            <a:endParaRPr lang="en-US" sz="7200" b="1" dirty="0">
              <a:solidFill>
                <a:srgbClr val="000000"/>
              </a:solidFill>
              <a:latin typeface="+mj-lt"/>
              <a:ea typeface="Helvetica World"/>
              <a:cs typeface="Poppins" panose="00000500000000000000" pitchFamily="2" charset="0"/>
              <a:sym typeface="Helvetica World"/>
            </a:endParaRPr>
          </a:p>
        </p:txBody>
      </p:sp>
    </p:spTree>
    <p:extLst>
      <p:ext uri="{BB962C8B-B14F-4D97-AF65-F5344CB8AC3E}">
        <p14:creationId xmlns:p14="http://schemas.microsoft.com/office/powerpoint/2010/main" val="367100533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D8591C-A374-9F12-3650-B2373E8C8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898F8583-7681-4F7C-66AC-D7D3CB6F8607}"/>
              </a:ext>
            </a:extLst>
          </p:cNvPr>
          <p:cNvSpPr txBox="1"/>
          <p:nvPr/>
        </p:nvSpPr>
        <p:spPr>
          <a:xfrm>
            <a:off x="1028700" y="5114842"/>
            <a:ext cx="6890223" cy="441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Discussion </a:t>
            </a:r>
            <a:r>
              <a:rPr lang="en-US" sz="2800" dirty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of results</a:t>
            </a:r>
          </a:p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Comparison with existing work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CD448FBD-540A-4D9A-1F3B-6DB1A5320D9E}"/>
              </a:ext>
            </a:extLst>
          </p:cNvPr>
          <p:cNvSpPr txBox="1"/>
          <p:nvPr/>
        </p:nvSpPr>
        <p:spPr>
          <a:xfrm>
            <a:off x="6667825" y="1229643"/>
            <a:ext cx="10744200" cy="1282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7200" b="1" dirty="0" smtClean="0">
                <a:solidFill>
                  <a:srgbClr val="000000"/>
                </a:solidFill>
                <a:latin typeface="+mj-lt"/>
                <a:ea typeface="Helvetica World"/>
                <a:cs typeface="Helvetica World"/>
                <a:sym typeface="Helvetica World"/>
              </a:rPr>
              <a:t>Discussion</a:t>
            </a:r>
            <a:endParaRPr lang="en-US" sz="7200" b="1" dirty="0">
              <a:solidFill>
                <a:srgbClr val="000000"/>
              </a:solidFill>
              <a:latin typeface="+mj-lt"/>
              <a:ea typeface="Helvetica World"/>
              <a:cs typeface="Helvetica World"/>
              <a:sym typeface="Helvetica World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Pictur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t="27177" r="9885" b="27050"/>
          <a:stretch/>
        </p:blipFill>
        <p:spPr bwMode="auto">
          <a:xfrm>
            <a:off x="17721" y="-80520"/>
            <a:ext cx="2971800" cy="1943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76643"/>
            <a:ext cx="2819400" cy="162877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11658600" y="460143"/>
            <a:ext cx="81615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latin typeface="+mj-lt"/>
                <a:cs typeface="Poppins" panose="00000500000000000000" pitchFamily="2" charset="0"/>
              </a:rPr>
              <a:t>Global Conference for </a:t>
            </a:r>
            <a:endParaRPr lang="en-US" sz="2800" b="1" dirty="0" smtClean="0">
              <a:latin typeface="+mj-lt"/>
              <a:cs typeface="Poppins" panose="00000500000000000000" pitchFamily="2" charset="0"/>
            </a:endParaRPr>
          </a:p>
          <a:p>
            <a:r>
              <a:rPr lang="en-US" sz="2800" b="1" dirty="0" smtClean="0">
                <a:latin typeface="+mj-lt"/>
                <a:cs typeface="Poppins" panose="00000500000000000000" pitchFamily="2" charset="0"/>
              </a:rPr>
              <a:t>Multidisciplinary </a:t>
            </a:r>
            <a:r>
              <a:rPr lang="en-US" sz="2800" b="1" dirty="0">
                <a:latin typeface="+mj-lt"/>
                <a:cs typeface="Poppins" panose="00000500000000000000" pitchFamily="2" charset="0"/>
              </a:rPr>
              <a:t>Research 2026 (GCMR)</a:t>
            </a:r>
            <a:endParaRPr lang="en-US" sz="7200" b="1" dirty="0">
              <a:solidFill>
                <a:srgbClr val="000000"/>
              </a:solidFill>
              <a:latin typeface="+mj-lt"/>
              <a:ea typeface="Helvetica World"/>
              <a:cs typeface="Poppins" panose="00000500000000000000" pitchFamily="2" charset="0"/>
              <a:sym typeface="Helvetica World"/>
            </a:endParaRPr>
          </a:p>
        </p:txBody>
      </p:sp>
    </p:spTree>
    <p:extLst>
      <p:ext uri="{BB962C8B-B14F-4D97-AF65-F5344CB8AC3E}">
        <p14:creationId xmlns:p14="http://schemas.microsoft.com/office/powerpoint/2010/main" val="234084110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D8591C-A374-9F12-3650-B2373E8C8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898F8583-7681-4F7C-66AC-D7D3CB6F8607}"/>
              </a:ext>
            </a:extLst>
          </p:cNvPr>
          <p:cNvSpPr txBox="1"/>
          <p:nvPr/>
        </p:nvSpPr>
        <p:spPr>
          <a:xfrm>
            <a:off x="1028700" y="5114842"/>
            <a:ext cx="6890223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Summary of key takeaways</a:t>
            </a:r>
          </a:p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Implications</a:t>
            </a:r>
          </a:p>
          <a:p>
            <a:pPr marL="604519" lvl="1" indent="-302260" algn="l">
              <a:lnSpc>
                <a:spcPts val="3639"/>
              </a:lnSpc>
              <a:buFont typeface="Arial"/>
              <a:buChar char="•"/>
            </a:pPr>
            <a:r>
              <a:rPr lang="en-US" sz="2800" dirty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Future work / next steps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CD448FBD-540A-4D9A-1F3B-6DB1A5320D9E}"/>
              </a:ext>
            </a:extLst>
          </p:cNvPr>
          <p:cNvSpPr txBox="1"/>
          <p:nvPr/>
        </p:nvSpPr>
        <p:spPr>
          <a:xfrm>
            <a:off x="6553200" y="1147537"/>
            <a:ext cx="9016234" cy="128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00"/>
              </a:lnSpc>
            </a:pPr>
            <a:r>
              <a:rPr lang="en-US" sz="7200" b="1" dirty="0">
                <a:solidFill>
                  <a:srgbClr val="000000"/>
                </a:solidFill>
                <a:latin typeface="+mj-lt"/>
                <a:ea typeface="Helvetica World"/>
                <a:cs typeface="Helvetica World"/>
                <a:sym typeface="Helvetica World"/>
              </a:rPr>
              <a:t>Conclusion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Picture 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t="27177" r="9885" b="27050"/>
          <a:stretch/>
        </p:blipFill>
        <p:spPr bwMode="auto">
          <a:xfrm>
            <a:off x="17721" y="-80520"/>
            <a:ext cx="2971800" cy="1943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76643"/>
            <a:ext cx="2819400" cy="162877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11658600" y="460143"/>
            <a:ext cx="81615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latin typeface="+mj-lt"/>
                <a:cs typeface="Poppins" panose="00000500000000000000" pitchFamily="2" charset="0"/>
              </a:rPr>
              <a:t>Global Conference for </a:t>
            </a:r>
            <a:endParaRPr lang="en-US" sz="2800" b="1" dirty="0" smtClean="0">
              <a:latin typeface="+mj-lt"/>
              <a:cs typeface="Poppins" panose="00000500000000000000" pitchFamily="2" charset="0"/>
            </a:endParaRPr>
          </a:p>
          <a:p>
            <a:r>
              <a:rPr lang="en-US" sz="2800" b="1" dirty="0" smtClean="0">
                <a:latin typeface="+mj-lt"/>
                <a:cs typeface="Poppins" panose="00000500000000000000" pitchFamily="2" charset="0"/>
              </a:rPr>
              <a:t>Multidisciplinary </a:t>
            </a:r>
            <a:r>
              <a:rPr lang="en-US" sz="2800" b="1" dirty="0">
                <a:latin typeface="+mj-lt"/>
                <a:cs typeface="Poppins" panose="00000500000000000000" pitchFamily="2" charset="0"/>
              </a:rPr>
              <a:t>Research 2026 (GCMR)</a:t>
            </a:r>
            <a:endParaRPr lang="en-US" sz="7200" b="1" dirty="0">
              <a:solidFill>
                <a:srgbClr val="000000"/>
              </a:solidFill>
              <a:latin typeface="+mj-lt"/>
              <a:ea typeface="Helvetica World"/>
              <a:cs typeface="Poppins" panose="00000500000000000000" pitchFamily="2" charset="0"/>
              <a:sym typeface="Helvetica World"/>
            </a:endParaRPr>
          </a:p>
        </p:txBody>
      </p:sp>
    </p:spTree>
    <p:extLst>
      <p:ext uri="{BB962C8B-B14F-4D97-AF65-F5344CB8AC3E}">
        <p14:creationId xmlns:p14="http://schemas.microsoft.com/office/powerpoint/2010/main" val="367100533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CF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19001D-4895-A77A-B685-47D400546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1D79CC8-0FA0-4C50-A873-42E8923D5E63}"/>
              </a:ext>
            </a:extLst>
          </p:cNvPr>
          <p:cNvSpPr/>
          <p:nvPr/>
        </p:nvSpPr>
        <p:spPr>
          <a:xfrm>
            <a:off x="0" y="2286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noFill/>
        </p:spPr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DE1A4A8-4543-318E-2546-D18CD12FF208}"/>
              </a:ext>
            </a:extLst>
          </p:cNvPr>
          <p:cNvSpPr txBox="1"/>
          <p:nvPr/>
        </p:nvSpPr>
        <p:spPr>
          <a:xfrm>
            <a:off x="4857441" y="4109809"/>
            <a:ext cx="8573119" cy="128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7200" dirty="0">
                <a:solidFill>
                  <a:srgbClr val="000000"/>
                </a:solidFill>
                <a:latin typeface="+mj-lt"/>
                <a:ea typeface="Helvetica World"/>
                <a:cs typeface="Helvetica World"/>
                <a:sym typeface="Helvetica World"/>
              </a:rPr>
              <a:t>Thank you!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10" name="Picture 9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8" t="27177" r="9885" b="27050"/>
          <a:stretch/>
        </p:blipFill>
        <p:spPr bwMode="auto">
          <a:xfrm>
            <a:off x="17721" y="-80520"/>
            <a:ext cx="2971800" cy="1943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76643"/>
            <a:ext cx="2819400" cy="162877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>
            <a:off x="11658600" y="460143"/>
            <a:ext cx="816156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latin typeface="+mj-lt"/>
                <a:cs typeface="Poppins" panose="00000500000000000000" pitchFamily="2" charset="0"/>
              </a:rPr>
              <a:t>Global Conference for </a:t>
            </a:r>
            <a:endParaRPr lang="en-US" sz="2800" b="1" dirty="0" smtClean="0">
              <a:latin typeface="+mj-lt"/>
              <a:cs typeface="Poppins" panose="00000500000000000000" pitchFamily="2" charset="0"/>
            </a:endParaRPr>
          </a:p>
          <a:p>
            <a:r>
              <a:rPr lang="en-US" sz="2800" b="1" dirty="0" smtClean="0">
                <a:latin typeface="+mj-lt"/>
                <a:cs typeface="Poppins" panose="00000500000000000000" pitchFamily="2" charset="0"/>
              </a:rPr>
              <a:t>Multidisciplinary </a:t>
            </a:r>
            <a:r>
              <a:rPr lang="en-US" sz="2800" b="1" dirty="0">
                <a:latin typeface="+mj-lt"/>
                <a:cs typeface="Poppins" panose="00000500000000000000" pitchFamily="2" charset="0"/>
              </a:rPr>
              <a:t>Research 2026 (GCMR)</a:t>
            </a:r>
            <a:endParaRPr lang="en-US" sz="7200" b="1" dirty="0">
              <a:solidFill>
                <a:srgbClr val="000000"/>
              </a:solidFill>
              <a:latin typeface="+mj-lt"/>
              <a:ea typeface="Helvetica World"/>
              <a:cs typeface="Poppins" panose="00000500000000000000" pitchFamily="2" charset="0"/>
              <a:sym typeface="Helvetica World"/>
            </a:endParaRPr>
          </a:p>
        </p:txBody>
      </p:sp>
    </p:spTree>
    <p:extLst>
      <p:ext uri="{BB962C8B-B14F-4D97-AF65-F5344CB8AC3E}">
        <p14:creationId xmlns:p14="http://schemas.microsoft.com/office/powerpoint/2010/main" val="316376604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239</Words>
  <Application>Microsoft Office PowerPoint</Application>
  <PresentationFormat>Custom</PresentationFormat>
  <Paragraphs>67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Helvetica World</vt:lpstr>
      <vt:lpstr>Calibri</vt:lpstr>
      <vt:lpstr>Nunito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Conference Research Education Presentation</dc:title>
  <cp:lastModifiedBy>USER</cp:lastModifiedBy>
  <cp:revision>16</cp:revision>
  <dcterms:created xsi:type="dcterms:W3CDTF">2006-08-16T00:00:00Z</dcterms:created>
  <dcterms:modified xsi:type="dcterms:W3CDTF">2026-09-22T10:11:00Z</dcterms:modified>
  <dc:identifier>DAHSuGpOLOg</dc:identifier>
</cp:coreProperties>
</file>